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notesMasterIdLst>
    <p:notesMasterId r:id="rId20"/>
  </p:notesMasterIdLst>
  <p:sldIdLst>
    <p:sldId id="271" r:id="rId2"/>
    <p:sldId id="257" r:id="rId3"/>
    <p:sldId id="297" r:id="rId4"/>
    <p:sldId id="295" r:id="rId5"/>
    <p:sldId id="298" r:id="rId6"/>
    <p:sldId id="258" r:id="rId7"/>
    <p:sldId id="260" r:id="rId8"/>
    <p:sldId id="293" r:id="rId9"/>
    <p:sldId id="284" r:id="rId10"/>
    <p:sldId id="299" r:id="rId11"/>
    <p:sldId id="261" r:id="rId12"/>
    <p:sldId id="262" r:id="rId13"/>
    <p:sldId id="267" r:id="rId14"/>
    <p:sldId id="269" r:id="rId15"/>
    <p:sldId id="281" r:id="rId16"/>
    <p:sldId id="272" r:id="rId17"/>
    <p:sldId id="292" r:id="rId18"/>
    <p:sldId id="291" r:id="rId19"/>
  </p:sldIdLst>
  <p:sldSz cx="9215438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339966"/>
    <a:srgbClr val="00FF99"/>
    <a:srgbClr val="FFFF00"/>
    <a:srgbClr val="CC66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37" autoAdjust="0"/>
    <p:restoredTop sz="94322" autoAdjust="0"/>
  </p:normalViewPr>
  <p:slideViewPr>
    <p:cSldViewPr>
      <p:cViewPr varScale="1">
        <p:scale>
          <a:sx n="116" d="100"/>
          <a:sy n="116" d="100"/>
        </p:scale>
        <p:origin x="2028" y="108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42" y="18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6E1A6-335C-4958-9D34-220E0923536F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2BCA1F-E923-41D1-9CBE-F5DBD359B4C4}" type="pres">
      <dgm:prSet presAssocID="{E3B6E1A6-335C-4958-9D34-220E092353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D83E1-D68A-41B2-9354-87B15BCC8231}" type="presOf" srcId="{E3B6E1A6-335C-4958-9D34-220E0923536F}" destId="{AA2BCA1F-E923-41D1-9CBE-F5DBD359B4C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C918F3-1268-4699-A1CA-3C0114ED0CE5}" type="datetimeFigureOut">
              <a:rPr lang="ru-RU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85800"/>
            <a:ext cx="460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F87549-10EE-47FD-99A6-ADF36B304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794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5538" y="685800"/>
            <a:ext cx="4606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19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5538" y="685800"/>
            <a:ext cx="4606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FCEB42-BE9E-40B7-9608-CB0938312488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4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211" y="1447802"/>
            <a:ext cx="6672695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211" y="4777380"/>
            <a:ext cx="667269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AB593-3682-4070-950E-E372B0DA15EF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A51B3-A03F-4820-99A0-88CBD8EFDE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97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2" y="4800587"/>
            <a:ext cx="667269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3211" y="685800"/>
            <a:ext cx="667269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2" y="5367325"/>
            <a:ext cx="667269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17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1" y="1447800"/>
            <a:ext cx="667269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1" y="3657600"/>
            <a:ext cx="667269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15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9" y="1447800"/>
            <a:ext cx="6047933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59491" y="3771174"/>
            <a:ext cx="550382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1" y="4350657"/>
            <a:ext cx="6672695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9162" y="971253"/>
            <a:ext cx="6062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4376" y="2613787"/>
            <a:ext cx="6062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35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3124201"/>
            <a:ext cx="6672696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11" y="4777381"/>
            <a:ext cx="6672695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1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544" y="1981200"/>
            <a:ext cx="22279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3299" y="2667000"/>
            <a:ext cx="221324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6266" y="1981200"/>
            <a:ext cx="2219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28287" y="2667000"/>
            <a:ext cx="22279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6674" y="1981200"/>
            <a:ext cx="2216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86674" y="2667000"/>
            <a:ext cx="221684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81717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63835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99" y="4250949"/>
            <a:ext cx="2222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3299" y="2209800"/>
            <a:ext cx="222284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93299" y="4827213"/>
            <a:ext cx="222284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40587" y="4250949"/>
            <a:ext cx="22156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40586" y="2209800"/>
            <a:ext cx="22156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39564" y="4827212"/>
            <a:ext cx="221857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6674" y="4250949"/>
            <a:ext cx="2216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86673" y="2209800"/>
            <a:ext cx="221684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86581" y="4827210"/>
            <a:ext cx="221977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1717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63835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133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45393-8640-4DCC-98CD-9CA94A128491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BDB26-9AF6-4CAA-8F7A-2FB069F5E0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84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453" y="430215"/>
            <a:ext cx="1325065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299" y="773205"/>
            <a:ext cx="5612319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8DDB6-FCDA-4681-A41D-5D38A0157033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42CAB-4EC6-4C20-97A5-ABCDE1A89E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405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CF62-186F-474F-AA76-4329E413D283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0F15-988E-4392-B5C7-8072115F81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33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2" y="2861735"/>
            <a:ext cx="6672694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11" y="4777381"/>
            <a:ext cx="6672695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19262-8DBC-464A-A8D6-E599FFF39D2F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3A05C-980B-4F67-862C-C08179D684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4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4167" y="2060577"/>
            <a:ext cx="3323880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5116" y="2056093"/>
            <a:ext cx="3323882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85028-7048-4FF3-AC51-5CDDF9514B0D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6FC4C-F761-48E3-9F9C-C5FE4E49B3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98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166" y="1905000"/>
            <a:ext cx="3323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167" y="2514600"/>
            <a:ext cx="332388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5117" y="1905000"/>
            <a:ext cx="33238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5117" y="2514600"/>
            <a:ext cx="332388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0605E-D5EF-468D-8DEA-A3E64E6A85A9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02CD8-B4FD-4F94-8A50-2AEAC52445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76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2365D-83DF-4612-B6C4-DC2860C73159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74D76-62DF-4AD7-B713-B059CD058F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61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C7B14-8696-4886-8420-3DF635514222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FF514-DFB0-4AE1-94DC-237358ADA6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30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1447800"/>
            <a:ext cx="2571395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440" y="1447800"/>
            <a:ext cx="3928466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0" y="3129282"/>
            <a:ext cx="2571395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9AC61-4A72-4055-B09D-EB478BD49F8F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071E7-E26E-4C97-B4FA-1A2CC1A06D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65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19" y="1854192"/>
            <a:ext cx="3850523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4249" y="1143000"/>
            <a:ext cx="241968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0" y="3657600"/>
            <a:ext cx="3844531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E0181-802C-4891-B30E-29A277F932D0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C353-2B4A-4E69-AB9D-A27B0B4467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3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348647" y="1676400"/>
            <a:ext cx="2841427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734284" y="-457200"/>
            <a:ext cx="1612702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348647" y="6096000"/>
            <a:ext cx="998339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5191" y="2667000"/>
            <a:ext cx="4223742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46349" y="2895600"/>
            <a:ext cx="2380655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806157" y="0"/>
            <a:ext cx="691158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497" y="452718"/>
            <a:ext cx="711050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167" y="2052925"/>
            <a:ext cx="676408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57414" y="1827878"/>
            <a:ext cx="990599" cy="2304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97111" y="3262478"/>
            <a:ext cx="3859795" cy="230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827107" y="295737"/>
            <a:ext cx="633726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387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59569" y="549275"/>
            <a:ext cx="82804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БЮДЖЕТ КАВАЛЕРСКОГО СЕЛЬСКОГО ПОСЕЛЕНИЯ ЕГОРЛЫКСКОГО РАЙОНА НА 2026 ГОД И  НА ПЛАНОВЫЙ ПЕРИОД 2027 – 2028 ГОДОВ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004603"/>
              </p:ext>
            </p:extLst>
          </p:nvPr>
        </p:nvGraphicFramePr>
        <p:xfrm>
          <a:off x="419100" y="1127125"/>
          <a:ext cx="8674100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Worksheet" r:id="rId3" imgW="9401031" imgH="5895833" progId="Excel.Sheet.8">
                  <p:embed/>
                </p:oleObj>
              </mc:Choice>
              <mc:Fallback>
                <p:oleObj name="Worksheet" r:id="rId3" imgW="9401031" imgH="589583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127125"/>
                        <a:ext cx="8674100" cy="5434013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accent1">
                            <a:alpha val="86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85225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/>
                </a:solidFill>
              </a:rPr>
              <a:t>СТРУКТУРА РАСХОДОВ БЮДЖЕТА КАВАЛЕРСКОГО СЕЛЬСКОГО ПОСЕЛЕНИЯ ЕГОРЛЫКСКОГО РАЙОНА В 2026 ГОДУ</a:t>
            </a:r>
          </a:p>
        </p:txBody>
      </p:sp>
    </p:spTree>
    <p:extLst>
      <p:ext uri="{BB962C8B-B14F-4D97-AF65-F5344CB8AC3E}">
        <p14:creationId xmlns:p14="http://schemas.microsoft.com/office/powerpoint/2010/main" val="240197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FC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1125" y="476250"/>
            <a:ext cx="783431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50" b="1" i="1" dirty="0">
                <a:solidFill>
                  <a:schemeClr val="bg2"/>
                </a:solidFill>
              </a:rPr>
              <a:t>Динамика поступлений собственных доходов в бюджет Кавалерского сельского поселения </a:t>
            </a:r>
            <a:r>
              <a:rPr lang="ru-RU" sz="1750" b="1" i="1" dirty="0" err="1">
                <a:solidFill>
                  <a:schemeClr val="bg2"/>
                </a:solidFill>
              </a:rPr>
              <a:t>Егорлыкского</a:t>
            </a:r>
            <a:r>
              <a:rPr lang="ru-RU" sz="1750" b="1" i="1" dirty="0">
                <a:solidFill>
                  <a:schemeClr val="bg2"/>
                </a:solidFill>
              </a:rPr>
              <a:t> района</a:t>
            </a:r>
            <a:r>
              <a:rPr lang="en-US" sz="1700" dirty="0"/>
              <a:t>							</a:t>
            </a:r>
            <a:r>
              <a:rPr lang="ru-RU" sz="1100" b="1" dirty="0">
                <a:solidFill>
                  <a:srgbClr val="254061"/>
                </a:solidFill>
              </a:rPr>
              <a:t>(тыс. рублей)</a:t>
            </a:r>
            <a:endParaRPr lang="ru-RU" sz="1100" dirty="0">
              <a:solidFill>
                <a:srgbClr val="254061"/>
              </a:solidFill>
            </a:endParaRPr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902004"/>
              </p:ext>
            </p:extLst>
          </p:nvPr>
        </p:nvGraphicFramePr>
        <p:xfrm>
          <a:off x="317500" y="1514475"/>
          <a:ext cx="8653463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hart" r:id="rId3" imgW="8162749" imgH="4819536" progId="MSGraph.Chart.8">
                  <p:embed followColorScheme="full"/>
                </p:oleObj>
              </mc:Choice>
              <mc:Fallback>
                <p:oleObj name="Chart" r:id="rId3" imgW="8162749" imgH="4819536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514475"/>
                        <a:ext cx="8653463" cy="519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773287"/>
              </p:ext>
            </p:extLst>
          </p:nvPr>
        </p:nvGraphicFramePr>
        <p:xfrm>
          <a:off x="177800" y="1155700"/>
          <a:ext cx="8782050" cy="541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hart" r:id="rId4" imgW="8782082" imgH="5095903" progId="MSGraph.Chart.8">
                  <p:embed followColorScheme="full"/>
                </p:oleObj>
              </mc:Choice>
              <mc:Fallback>
                <p:oleObj name="Chart" r:id="rId4" imgW="8782082" imgH="5095903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55700"/>
                        <a:ext cx="8782050" cy="541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9248" y="332656"/>
            <a:ext cx="8136904" cy="93610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Безвозмездные поступления 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от других бюджетов бюджетной системы Российской Федерации</a:t>
            </a:r>
            <a:r>
              <a:rPr lang="ru-RU" sz="2100" b="1" i="1" dirty="0">
                <a:solidFill>
                  <a:srgbClr val="00B0F0"/>
                </a:solidFill>
              </a:rPr>
              <a:t/>
            </a:r>
            <a:br>
              <a:rPr lang="ru-RU" sz="2100" b="1" i="1" dirty="0">
                <a:solidFill>
                  <a:srgbClr val="00B0F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 </a:t>
            </a:r>
            <a:r>
              <a:rPr lang="ru-RU" sz="900" dirty="0"/>
              <a:t/>
            </a:r>
            <a:br>
              <a:rPr lang="ru-RU" sz="900" dirty="0"/>
            </a:br>
            <a:r>
              <a:rPr lang="en-US" sz="900" dirty="0"/>
              <a:t>							(</a:t>
            </a:r>
            <a:r>
              <a:rPr lang="ru-RU" sz="900" b="1" dirty="0">
                <a:solidFill>
                  <a:srgbClr val="002060"/>
                </a:solidFill>
              </a:rPr>
              <a:t>тыс.рублей</a:t>
            </a:r>
            <a:r>
              <a:rPr lang="en-US" sz="900" b="1" dirty="0">
                <a:solidFill>
                  <a:srgbClr val="002060"/>
                </a:solidFill>
              </a:rPr>
              <a:t>)</a:t>
            </a:r>
            <a:r>
              <a:rPr lang="ru-RU" sz="900" dirty="0"/>
              <a:t/>
            </a:r>
            <a:br>
              <a:rPr lang="ru-RU" sz="900" dirty="0"/>
            </a:br>
            <a:endParaRPr lang="ru-RU" sz="9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287239" y="274638"/>
            <a:ext cx="8568951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Динамика расходов бюджета Кавалерского сельского поселения Егорлыкского района на культуру</a:t>
            </a:r>
            <a:r>
              <a:rPr lang="ru-RU" altLang="ru-RU" sz="1200" dirty="0">
                <a:solidFill>
                  <a:schemeClr val="accent2"/>
                </a:solidFill>
              </a:rPr>
              <a:t/>
            </a:r>
            <a:br>
              <a:rPr lang="ru-RU" altLang="ru-RU" sz="1200" dirty="0">
                <a:solidFill>
                  <a:schemeClr val="accent2"/>
                </a:solidFill>
              </a:rPr>
            </a:br>
            <a:r>
              <a:rPr lang="en-US" altLang="ru-RU" sz="1200" dirty="0">
                <a:solidFill>
                  <a:schemeClr val="accent2"/>
                </a:solidFill>
              </a:rPr>
              <a:t>							</a:t>
            </a:r>
            <a:r>
              <a:rPr lang="ru-RU" altLang="ru-RU" sz="1200" b="1" dirty="0">
                <a:solidFill>
                  <a:schemeClr val="accent2"/>
                </a:solidFill>
              </a:rPr>
              <a:t>(тыс. рублей)</a:t>
            </a:r>
            <a:endParaRPr lang="ru-RU" altLang="ru-RU" sz="1200" dirty="0">
              <a:solidFill>
                <a:schemeClr val="accent2"/>
              </a:solidFill>
            </a:endParaRPr>
          </a:p>
        </p:txBody>
      </p:sp>
      <p:graphicFrame>
        <p:nvGraphicFramePr>
          <p:cNvPr id="184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019617"/>
              </p:ext>
            </p:extLst>
          </p:nvPr>
        </p:nvGraphicFramePr>
        <p:xfrm>
          <a:off x="206375" y="1616075"/>
          <a:ext cx="8575675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Chart" r:id="rId4" imgW="8896190" imgH="5238693" progId="MSGraph.Chart.8">
                  <p:embed followColorScheme="full"/>
                </p:oleObj>
              </mc:Choice>
              <mc:Fallback>
                <p:oleObj name="Chart" r:id="rId4" imgW="8896190" imgH="5238693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1616075"/>
                        <a:ext cx="8575675" cy="502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597025" y="549275"/>
            <a:ext cx="7618413" cy="1366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/>
                </a:solidFill>
              </a:rPr>
              <a:t>Расходы бюджета Кавалерского сельского поселения Егорлыкского района</a:t>
            </a:r>
            <a:r>
              <a:rPr lang="ru-RU" altLang="ru-RU" sz="2400" dirty="0">
                <a:solidFill>
                  <a:schemeClr val="bg2"/>
                </a:solidFill>
              </a:rPr>
              <a:t/>
            </a:r>
            <a:br>
              <a:rPr lang="ru-RU" altLang="ru-RU" sz="2400" dirty="0">
                <a:solidFill>
                  <a:schemeClr val="bg2"/>
                </a:solidFill>
              </a:rPr>
            </a:br>
            <a:r>
              <a:rPr lang="ru-RU" altLang="ru-RU" sz="2400" b="1" dirty="0">
                <a:solidFill>
                  <a:schemeClr val="bg2"/>
                </a:solidFill>
              </a:rPr>
              <a:t> на общегосударственные вопросы</a:t>
            </a:r>
            <a:r>
              <a:rPr lang="en-US" altLang="ru-RU" sz="2400" b="1" dirty="0">
                <a:solidFill>
                  <a:schemeClr val="bg2"/>
                </a:solidFill>
              </a:rPr>
              <a:t/>
            </a:r>
            <a:br>
              <a:rPr lang="en-US" altLang="ru-RU" sz="2400" b="1" dirty="0">
                <a:solidFill>
                  <a:schemeClr val="bg2"/>
                </a:solidFill>
              </a:rPr>
            </a:br>
            <a:r>
              <a:rPr lang="en-US" altLang="ru-RU" sz="2400" b="1" dirty="0">
                <a:solidFill>
                  <a:schemeClr val="bg2"/>
                </a:solidFill>
              </a:rPr>
              <a:t>	</a:t>
            </a:r>
            <a:r>
              <a:rPr lang="en-US" altLang="ru-RU" sz="2400" dirty="0">
                <a:solidFill>
                  <a:schemeClr val="bg2"/>
                </a:solidFill>
              </a:rPr>
              <a:t>						</a:t>
            </a:r>
            <a:r>
              <a:rPr lang="ru-RU" altLang="ru-RU" sz="1100" b="1" dirty="0">
                <a:solidFill>
                  <a:schemeClr val="bg2"/>
                </a:solidFill>
              </a:rPr>
              <a:t>(тыс. рублей)</a:t>
            </a:r>
            <a:r>
              <a:rPr lang="ru-RU" altLang="ru-RU" sz="2400" dirty="0">
                <a:solidFill>
                  <a:schemeClr val="bg2"/>
                </a:solidFill>
              </a:rPr>
              <a:t/>
            </a:r>
            <a:br>
              <a:rPr lang="ru-RU" altLang="ru-RU" sz="2400" dirty="0">
                <a:solidFill>
                  <a:schemeClr val="bg2"/>
                </a:solidFill>
              </a:rPr>
            </a:br>
            <a:endParaRPr lang="ru-RU" altLang="ru-RU" sz="2400" dirty="0">
              <a:solidFill>
                <a:schemeClr val="bg2"/>
              </a:solidFill>
            </a:endParaRP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735049"/>
              </p:ext>
            </p:extLst>
          </p:nvPr>
        </p:nvGraphicFramePr>
        <p:xfrm>
          <a:off x="387350" y="1738313"/>
          <a:ext cx="8340725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hart" r:id="rId4" imgW="8581913" imgH="4286378" progId="MSGraph.Chart.8">
                  <p:embed followColorScheme="full"/>
                </p:oleObj>
              </mc:Choice>
              <mc:Fallback>
                <p:oleObj name="Chart" r:id="rId4" imgW="8581913" imgH="4286378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1738313"/>
                        <a:ext cx="8340725" cy="48926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647280" y="549275"/>
            <a:ext cx="8208912" cy="115153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Расходы бюджета Кавалерского сельского поселения Егорлыкского района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</a:rPr>
              <a:t>на</a:t>
            </a:r>
            <a:br>
              <a:rPr lang="ru-RU" altLang="ru-RU" sz="2400" b="1" dirty="0">
                <a:solidFill>
                  <a:srgbClr val="FF0000"/>
                </a:solidFill>
              </a:rPr>
            </a:br>
            <a:r>
              <a:rPr lang="ru-RU" altLang="ru-RU" sz="2400" b="1" dirty="0">
                <a:solidFill>
                  <a:srgbClr val="FF0000"/>
                </a:solidFill>
              </a:rPr>
              <a:t> </a:t>
            </a:r>
            <a:r>
              <a:rPr lang="ru-RU" altLang="ru-RU" sz="2400" b="1" dirty="0" err="1">
                <a:solidFill>
                  <a:srgbClr val="FF0000"/>
                </a:solidFill>
              </a:rPr>
              <a:t>жилищно</a:t>
            </a:r>
            <a:r>
              <a:rPr lang="ru-RU" altLang="ru-RU" sz="2400" b="1" dirty="0">
                <a:solidFill>
                  <a:srgbClr val="FF0000"/>
                </a:solidFill>
              </a:rPr>
              <a:t> – коммунальное хозяйство</a:t>
            </a:r>
            <a:r>
              <a:rPr lang="ru-RU" altLang="ru-RU" sz="1000" dirty="0">
                <a:solidFill>
                  <a:srgbClr val="002060"/>
                </a:solidFill>
              </a:rPr>
              <a:t/>
            </a:r>
            <a:br>
              <a:rPr lang="ru-RU" altLang="ru-RU" sz="1000" dirty="0">
                <a:solidFill>
                  <a:srgbClr val="002060"/>
                </a:solidFill>
              </a:rPr>
            </a:br>
            <a:endParaRPr lang="ru-RU" altLang="ru-RU" sz="1000" dirty="0">
              <a:solidFill>
                <a:srgbClr val="002060"/>
              </a:solidFill>
            </a:endParaRPr>
          </a:p>
        </p:txBody>
      </p:sp>
      <p:graphicFrame>
        <p:nvGraphicFramePr>
          <p:cNvPr id="204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928879"/>
              </p:ext>
            </p:extLst>
          </p:nvPr>
        </p:nvGraphicFramePr>
        <p:xfrm>
          <a:off x="425450" y="1881188"/>
          <a:ext cx="8339138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Chart" r:id="rId4" imgW="8581913" imgH="4286378" progId="MSGraph.Chart.8">
                  <p:embed followColorScheme="full"/>
                </p:oleObj>
              </mc:Choice>
              <mc:Fallback>
                <p:oleObj name="Chart" r:id="rId4" imgW="8581913" imgH="4286378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1881188"/>
                        <a:ext cx="8339138" cy="482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7319" y="332656"/>
            <a:ext cx="7704856" cy="1224136"/>
          </a:xfrm>
        </p:spPr>
        <p:txBody>
          <a:bodyPr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Иные межбюджетные трансферты, перечисляемые из бюджета Кавалерского сельского поселения </a:t>
            </a:r>
            <a:r>
              <a:rPr lang="ru-RU" sz="1800" b="1" dirty="0" err="1">
                <a:solidFill>
                  <a:schemeClr val="bg1"/>
                </a:solidFill>
              </a:rPr>
              <a:t>Егорлыкского</a:t>
            </a:r>
            <a:r>
              <a:rPr lang="ru-RU" sz="1800" b="1" dirty="0">
                <a:solidFill>
                  <a:schemeClr val="bg1"/>
                </a:solidFill>
              </a:rPr>
              <a:t> района бюджету муниципального района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en-US" sz="1600" dirty="0"/>
              <a:t>	</a:t>
            </a:r>
            <a:r>
              <a:rPr lang="en-US" sz="1000" dirty="0"/>
              <a:t>	</a:t>
            </a:r>
            <a:r>
              <a:rPr lang="ru-RU" sz="1000" dirty="0"/>
              <a:t>                                                                 </a:t>
            </a:r>
            <a:r>
              <a:rPr lang="ru-RU" sz="1000" b="1" dirty="0">
                <a:solidFill>
                  <a:srgbClr val="002060"/>
                </a:solidFill>
              </a:rPr>
              <a:t>(тыс. рублей)</a:t>
            </a:r>
            <a:r>
              <a:rPr lang="ru-RU" sz="1000" dirty="0">
                <a:solidFill>
                  <a:srgbClr val="002060"/>
                </a:solidFill>
              </a:rPr>
              <a:t/>
            </a:r>
            <a:br>
              <a:rPr lang="ru-RU" sz="1000" dirty="0">
                <a:solidFill>
                  <a:srgbClr val="002060"/>
                </a:solidFill>
              </a:rPr>
            </a:br>
            <a:endParaRPr lang="ru-RU" sz="1000" dirty="0">
              <a:solidFill>
                <a:srgbClr val="002060"/>
              </a:solidFill>
            </a:endParaRPr>
          </a:p>
        </p:txBody>
      </p:sp>
      <p:graphicFrame>
        <p:nvGraphicFramePr>
          <p:cNvPr id="21507" name="Object 7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027092600"/>
              </p:ext>
            </p:extLst>
          </p:nvPr>
        </p:nvGraphicFramePr>
        <p:xfrm>
          <a:off x="430213" y="1268760"/>
          <a:ext cx="8785225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Диаграмма" r:id="rId3" imgW="8001068" imgH="4267080" progId="MSGraph.Chart.8">
                  <p:embed followColorScheme="full"/>
                </p:oleObj>
              </mc:Choice>
              <mc:Fallback>
                <p:oleObj name="Диаграмма" r:id="rId3" imgW="8001068" imgH="4267080" progId="MSGraph.Chart.8">
                  <p:embed followColorScheme="full"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1268760"/>
                        <a:ext cx="8785225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olidDmnd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36344" y="130175"/>
            <a:ext cx="35956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администрация Кавалерского сельского поселения </a:t>
            </a:r>
          </a:p>
        </p:txBody>
      </p:sp>
      <p:sp>
        <p:nvSpPr>
          <p:cNvPr id="22531" name="Номер слайда 8"/>
          <p:cNvSpPr txBox="1">
            <a:spLocks noGrp="1"/>
          </p:cNvSpPr>
          <p:nvPr/>
        </p:nvSpPr>
        <p:spPr bwMode="auto">
          <a:xfrm>
            <a:off x="6588919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5AEC395-86DF-4AAA-A06F-74E47F6643C3}" type="slidenum">
              <a:rPr lang="ru-RU" altLang="ru-RU" sz="1200">
                <a:solidFill>
                  <a:srgbClr val="8E8A8A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ru-RU" altLang="ru-RU" sz="1200">
              <a:solidFill>
                <a:srgbClr val="8E8A8A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7"/>
          <p:cNvSpPr>
            <a:spLocks noGrp="1"/>
          </p:cNvSpPr>
          <p:nvPr>
            <p:ph type="title" idx="4294967295"/>
          </p:nvPr>
        </p:nvSpPr>
        <p:spPr>
          <a:xfrm>
            <a:off x="536575" y="188913"/>
            <a:ext cx="8678863" cy="10795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сельского поселения, направленные на реализацию  муниципальных программ  Кавалерского сельского поселения в 2026 году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44707564"/>
              </p:ext>
            </p:extLst>
          </p:nvPr>
        </p:nvGraphicFramePr>
        <p:xfrm>
          <a:off x="-11906" y="1327151"/>
          <a:ext cx="9252520" cy="505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21470" y="1341438"/>
            <a:ext cx="3643313" cy="79216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«Социальная политика» </a:t>
            </a:r>
          </a:p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- 245,0тыс.рублей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70" y="3429000"/>
            <a:ext cx="3643313" cy="9286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«Обеспечение противодействия  преступности» 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6,0 тыс.рублей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2" y="4454021"/>
            <a:ext cx="3714750" cy="1223963"/>
          </a:xfrm>
          <a:prstGeom prst="roundRect">
            <a:avLst/>
          </a:prstGeom>
          <a:gradFill flip="none" rotWithShape="1">
            <a:gsLst>
              <a:gs pos="68842">
                <a:srgbClr val="C68C8B"/>
              </a:gs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«Участие в предупреждении и ликвидации последствий чрезвычайных ситуаций, обеспечение первичных мер пожарной безопасности на территории Кавалерского сельского поселения»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- 17,2 тыс.рублей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469" y="5805488"/>
            <a:ext cx="3714750" cy="863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«Развитие культуры»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3734,0 тыс.рублей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4844" y="1628775"/>
            <a:ext cx="4357688" cy="16573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«Благоустройство территории и коммунальное хозяйство»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1454,8 тыс.рублей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4844" y="3429000"/>
            <a:ext cx="4357688" cy="9286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Кавалерском сельском поселении» 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–30,0тыс.рублей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36267" y="4500563"/>
            <a:ext cx="4214842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«Муниципальная политика»</a:t>
            </a:r>
          </a:p>
          <a:p>
            <a:pPr algn="ctr" eaLnBrk="1" hangingPunct="1"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7011,0 </a:t>
            </a:r>
            <a:r>
              <a:rPr lang="ru-RU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8"/>
          <p:cNvSpPr/>
          <p:nvPr/>
        </p:nvSpPr>
        <p:spPr>
          <a:xfrm>
            <a:off x="321470" y="2357439"/>
            <a:ext cx="3643313" cy="9286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«Управление муниципальными финансами и создание условий для эффективного управлениями муниципальными финансами» </a:t>
            </a:r>
          </a:p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-204,1 тыс.рублей</a:t>
            </a:r>
          </a:p>
        </p:txBody>
      </p:sp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9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642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chemeClr val="bg2"/>
                </a:solidFill>
              </a:rPr>
              <a:t>Основные параметры бюджета Кавалерского сельского поселения Егорлыкского района</a:t>
            </a:r>
            <a:br>
              <a:rPr lang="ru-RU" altLang="ru-RU" sz="1800" b="1" dirty="0">
                <a:solidFill>
                  <a:schemeClr val="bg2"/>
                </a:solidFill>
              </a:rPr>
            </a:br>
            <a:r>
              <a:rPr lang="ru-RU" altLang="ru-RU" sz="1800" b="1" dirty="0">
                <a:solidFill>
                  <a:schemeClr val="bg2"/>
                </a:solidFill>
              </a:rPr>
              <a:t>на 2026 год и на плановый период 2027 и 2028 годов</a:t>
            </a:r>
            <a:r>
              <a:rPr lang="en-US" altLang="ru-RU" sz="1800" b="1" dirty="0">
                <a:solidFill>
                  <a:srgbClr val="17375E"/>
                </a:solidFill>
              </a:rPr>
              <a:t/>
            </a:r>
            <a:br>
              <a:rPr lang="en-US" altLang="ru-RU" sz="1800" b="1" dirty="0">
                <a:solidFill>
                  <a:srgbClr val="17375E"/>
                </a:solidFill>
              </a:rPr>
            </a:br>
            <a:r>
              <a:rPr lang="ru-RU" altLang="ru-RU" sz="1100" b="1" dirty="0"/>
              <a:t>(тыс. рублей)</a:t>
            </a:r>
            <a:endParaRPr lang="ru-RU" altLang="ru-RU" sz="1100" dirty="0">
              <a:solidFill>
                <a:srgbClr val="17375E"/>
              </a:solidFill>
            </a:endParaRPr>
          </a:p>
        </p:txBody>
      </p:sp>
      <p:graphicFrame>
        <p:nvGraphicFramePr>
          <p:cNvPr id="3122" name="Group 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3430622"/>
              </p:ext>
            </p:extLst>
          </p:nvPr>
        </p:nvGraphicFramePr>
        <p:xfrm>
          <a:off x="0" y="1412875"/>
          <a:ext cx="8712200" cy="5237164"/>
        </p:xfrm>
        <a:graphic>
          <a:graphicData uri="http://schemas.openxmlformats.org/drawingml/2006/table">
            <a:tbl>
              <a:tblPr/>
              <a:tblGrid>
                <a:gridCol w="3519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9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98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28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Доходы,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13576,7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12450,3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12795,4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8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9661,2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9798,1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9976,3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3915,5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2652,2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2819,1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Расходы,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13576,7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12450,3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12795,4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Дефицит (-), профицит (+)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4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Источники финансирования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Dmnd">
          <a:fgClr>
            <a:schemeClr val="accent1"/>
          </a:fgClr>
          <a:bgClr>
            <a:schemeClr val="tx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492919" y="2365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" pitchFamily="34" charset="0"/>
              </a:rPr>
              <a:t>Что такое бюджет?</a:t>
            </a:r>
            <a:endParaRPr lang="ru-RU" b="1" dirty="0">
              <a:solidFill>
                <a:srgbClr val="0000CC"/>
              </a:solidFill>
              <a:latin typeface="Franklin Gothic Dem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1469" y="1071564"/>
            <a:ext cx="8643938" cy="5572125"/>
          </a:xfrm>
        </p:spPr>
        <p:txBody>
          <a:bodyPr rtlCol="0">
            <a:normAutofit/>
          </a:bodyPr>
          <a:lstStyle/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800" b="1">
                <a:solidFill>
                  <a:srgbClr val="0000FF"/>
                </a:solidFill>
                <a:latin typeface="Franklin Gothic Demi"/>
              </a:rPr>
              <a:t>                         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800" b="1">
                <a:solidFill>
                  <a:srgbClr val="0000FF"/>
                </a:solidFill>
                <a:latin typeface="Franklin Gothic Demi"/>
              </a:rPr>
              <a:t>      Бюджет поселения – это план доходов и расходов Кавалерского сельского поселения</a:t>
            </a: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1600" b="1">
              <a:solidFill>
                <a:schemeClr val="hlink"/>
              </a:solidFill>
              <a:latin typeface="Franklin Gothic Demi"/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600" b="1">
                <a:solidFill>
                  <a:srgbClr val="0000FF"/>
                </a:solidFill>
                <a:latin typeface="Franklin Gothic Demi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/>
        </p:nvGraphicFramePr>
        <p:xfrm>
          <a:off x="605632" y="2143125"/>
          <a:ext cx="3732212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иаграмма" r:id="rId4" imgW="3737172" imgH="2505673" progId="Excel.Chart.8">
                  <p:embed/>
                </p:oleObj>
              </mc:Choice>
              <mc:Fallback>
                <p:oleObj name="Диаграмма" r:id="rId4" imgW="3737172" imgH="2505673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2" y="2143125"/>
                        <a:ext cx="3732212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5034757" y="1958975"/>
          <a:ext cx="3757612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иаграмма" r:id="rId6" imgW="3761558" imgH="2749534" progId="Excel.Chart.8">
                  <p:embed/>
                </p:oleObj>
              </mc:Choice>
              <mc:Fallback>
                <p:oleObj name="Диаграмма" r:id="rId6" imgW="3761558" imgH="2749534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757" y="1958975"/>
                        <a:ext cx="3757612" cy="274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AutoShape 12"/>
          <p:cNvSpPr>
            <a:spLocks noChangeAspect="1" noChangeArrowheads="1"/>
          </p:cNvSpPr>
          <p:nvPr/>
        </p:nvSpPr>
        <p:spPr bwMode="auto">
          <a:xfrm>
            <a:off x="646908" y="4286256"/>
            <a:ext cx="3527425" cy="1357322"/>
          </a:xfrm>
          <a:prstGeom prst="flowChartAlternateProcess">
            <a:avLst/>
          </a:prstGeom>
          <a:solidFill>
            <a:srgbClr val="9999FF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Franklin Gothic Demi" pitchFamily="34" charset="0"/>
              </a:rPr>
              <a:t>В случае превышения расходов над доходами образуется дефицит бюджета</a:t>
            </a:r>
            <a:endParaRPr lang="ru-RU" sz="1400" dirty="0">
              <a:latin typeface="Franklin Gothic Demi" pitchFamily="34" charset="0"/>
            </a:endParaRPr>
          </a:p>
        </p:txBody>
      </p:sp>
      <p:sp>
        <p:nvSpPr>
          <p:cNvPr id="70669" name="AutoShape 13"/>
          <p:cNvSpPr>
            <a:spLocks noChangeAspect="1" noChangeArrowheads="1"/>
          </p:cNvSpPr>
          <p:nvPr/>
        </p:nvSpPr>
        <p:spPr bwMode="auto">
          <a:xfrm>
            <a:off x="5036348" y="4286256"/>
            <a:ext cx="3671887" cy="1285884"/>
          </a:xfrm>
          <a:prstGeom prst="flowChartAlternateProcess">
            <a:avLst/>
          </a:prstGeom>
          <a:solidFill>
            <a:srgbClr val="9999FF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latin typeface="Franklin Gothic Demi" pitchFamily="34" charset="0"/>
              </a:rPr>
              <a:t>В случае превышения доходов над расходами образуется </a:t>
            </a:r>
            <a:r>
              <a:rPr lang="ru-RU" sz="1600" dirty="0" err="1">
                <a:solidFill>
                  <a:srgbClr val="FFFFFF"/>
                </a:solidFill>
                <a:latin typeface="Franklin Gothic Demi" pitchFamily="34" charset="0"/>
              </a:rPr>
              <a:t>профицит</a:t>
            </a:r>
            <a:r>
              <a:rPr lang="ru-RU" sz="1600">
                <a:solidFill>
                  <a:srgbClr val="FFFFFF"/>
                </a:solidFill>
                <a:latin typeface="Franklin Gothic Demi" pitchFamily="34" charset="0"/>
              </a:rPr>
              <a:t> бюджета</a:t>
            </a:r>
            <a:endParaRPr lang="ru-RU" sz="1600" dirty="0">
              <a:latin typeface="Franklin Gothic Dem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63" y="3458563"/>
            <a:ext cx="1079086" cy="1383912"/>
          </a:xfrm>
        </p:spPr>
      </p:pic>
      <p:sp>
        <p:nvSpPr>
          <p:cNvPr id="10243" name="Oval 40"/>
          <p:cNvSpPr>
            <a:spLocks noChangeArrowheads="1"/>
          </p:cNvSpPr>
          <p:nvPr/>
        </p:nvSpPr>
        <p:spPr bwMode="auto">
          <a:xfrm>
            <a:off x="2807495" y="1628775"/>
            <a:ext cx="3095625" cy="30241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Основы формирования бюджета Кавалерского сельского поселения Егорлыкского района на 2026 год и на плановый период 2027 и 2028 годов</a:t>
            </a:r>
          </a:p>
        </p:txBody>
      </p:sp>
      <p:sp>
        <p:nvSpPr>
          <p:cNvPr id="10244" name="AutoShape 45"/>
          <p:cNvSpPr>
            <a:spLocks noChangeArrowheads="1"/>
          </p:cNvSpPr>
          <p:nvPr/>
        </p:nvSpPr>
        <p:spPr bwMode="auto">
          <a:xfrm>
            <a:off x="5471319" y="260350"/>
            <a:ext cx="3384550" cy="1728788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FFFF00"/>
                </a:solidFill>
                <a:latin typeface="Arial" panose="020B0604020202020204" pitchFamily="34" charset="0"/>
              </a:rPr>
              <a:t>Основные направления бюджетной и налоговой политики Кавалерского сельского поселения на 2026-2028 годы </a:t>
            </a:r>
          </a:p>
        </p:txBody>
      </p:sp>
      <p:sp>
        <p:nvSpPr>
          <p:cNvPr id="10245" name="AutoShape 47"/>
          <p:cNvSpPr>
            <a:spLocks noChangeArrowheads="1"/>
          </p:cNvSpPr>
          <p:nvPr/>
        </p:nvSpPr>
        <p:spPr bwMode="auto">
          <a:xfrm>
            <a:off x="646908" y="3716338"/>
            <a:ext cx="2376487" cy="2233612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FFFF00"/>
                </a:solidFill>
                <a:latin typeface="Arial" panose="020B0604020202020204" pitchFamily="34" charset="0"/>
              </a:rPr>
              <a:t>Прогноз социально-экономического развития Кавалерского сельского поселения</a:t>
            </a:r>
          </a:p>
        </p:txBody>
      </p:sp>
      <p:sp>
        <p:nvSpPr>
          <p:cNvPr id="10246" name="AutoShape 48"/>
          <p:cNvSpPr>
            <a:spLocks noChangeArrowheads="1"/>
          </p:cNvSpPr>
          <p:nvPr/>
        </p:nvSpPr>
        <p:spPr bwMode="auto">
          <a:xfrm>
            <a:off x="5976144" y="3644900"/>
            <a:ext cx="2160588" cy="2376488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</a:rPr>
              <a:t>Муниципальные программы Кавалерского сельского поселения </a:t>
            </a:r>
          </a:p>
        </p:txBody>
      </p:sp>
      <p:sp>
        <p:nvSpPr>
          <p:cNvPr id="10247" name="AutoShape 51"/>
          <p:cNvSpPr>
            <a:spLocks noChangeArrowheads="1"/>
          </p:cNvSpPr>
          <p:nvPr/>
        </p:nvSpPr>
        <p:spPr bwMode="auto">
          <a:xfrm>
            <a:off x="2663032" y="4508501"/>
            <a:ext cx="1295400" cy="792163"/>
          </a:xfrm>
          <a:prstGeom prst="curvedUpArrow">
            <a:avLst>
              <a:gd name="adj1" fmla="val 32705"/>
              <a:gd name="adj2" fmla="val 6541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AutoShape 57"/>
          <p:cNvSpPr>
            <a:spLocks noChangeArrowheads="1"/>
          </p:cNvSpPr>
          <p:nvPr/>
        </p:nvSpPr>
        <p:spPr bwMode="auto">
          <a:xfrm>
            <a:off x="5903119" y="1989138"/>
            <a:ext cx="1009650" cy="1295400"/>
          </a:xfrm>
          <a:prstGeom prst="curvedLeftArrow">
            <a:avLst>
              <a:gd name="adj1" fmla="val 25660"/>
              <a:gd name="adj2" fmla="val 51321"/>
              <a:gd name="adj3" fmla="val 305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9" name="AutoShape 64"/>
          <p:cNvSpPr>
            <a:spLocks noChangeArrowheads="1"/>
          </p:cNvSpPr>
          <p:nvPr/>
        </p:nvSpPr>
        <p:spPr bwMode="auto">
          <a:xfrm rot="5400000">
            <a:off x="4848226" y="4269582"/>
            <a:ext cx="806450" cy="1430337"/>
          </a:xfrm>
          <a:prstGeom prst="curvedLeftArrow">
            <a:avLst>
              <a:gd name="adj1" fmla="val 35472"/>
              <a:gd name="adj2" fmla="val 709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4000"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1638"/>
            <a:ext cx="8080375" cy="7381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>
                <a:solidFill>
                  <a:srgbClr val="C00000"/>
                </a:solidFill>
              </a:rPr>
              <a:t>Динамика доходов 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 бюджета Кавалерского сельского поселения </a:t>
            </a:r>
            <a:r>
              <a:rPr lang="ru-RU" sz="2700" dirty="0" err="1">
                <a:solidFill>
                  <a:srgbClr val="C00000"/>
                </a:solidFill>
              </a:rPr>
              <a:t>Егорлыкского</a:t>
            </a:r>
            <a:r>
              <a:rPr lang="ru-RU" sz="2700" dirty="0">
                <a:solidFill>
                  <a:srgbClr val="C00000"/>
                </a:solidFill>
              </a:rPr>
              <a:t> района</a:t>
            </a:r>
            <a:r>
              <a:rPr lang="ru-RU" sz="2700" dirty="0">
                <a:solidFill>
                  <a:srgbClr val="17375E"/>
                </a:solidFill>
              </a:rPr>
              <a:t/>
            </a:r>
            <a:br>
              <a:rPr lang="ru-RU" sz="2700" dirty="0">
                <a:solidFill>
                  <a:srgbClr val="17375E"/>
                </a:solidFill>
              </a:rPr>
            </a:br>
            <a:r>
              <a:rPr lang="ru-RU" sz="1500" b="1" dirty="0">
                <a:solidFill>
                  <a:srgbClr val="17375E"/>
                </a:solidFill>
              </a:rPr>
              <a:t>  							</a:t>
            </a:r>
            <a:r>
              <a:rPr lang="en-US" sz="1000" dirty="0"/>
              <a:t>(</a:t>
            </a:r>
            <a:r>
              <a:rPr lang="ru-RU" sz="1000" dirty="0"/>
              <a:t>тыс. рублей</a:t>
            </a:r>
            <a:r>
              <a:rPr lang="en-US" sz="1000" dirty="0"/>
              <a:t>)</a:t>
            </a:r>
            <a:endParaRPr lang="ru-RU" sz="1000" dirty="0"/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045971"/>
              </p:ext>
            </p:extLst>
          </p:nvPr>
        </p:nvGraphicFramePr>
        <p:xfrm>
          <a:off x="419100" y="1619250"/>
          <a:ext cx="8520113" cy="477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hart" r:id="rId3" imgW="8715231" imgH="4676747" progId="MSGraph.Chart.8">
                  <p:embed followColorScheme="full"/>
                </p:oleObj>
              </mc:Choice>
              <mc:Fallback>
                <p:oleObj name="Chart" r:id="rId3" imgW="8715231" imgH="4676747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619250"/>
                        <a:ext cx="8520113" cy="477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308100" y="260350"/>
            <a:ext cx="790733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Динамика поступлений налога на доходы физических лиц бюджета Кавалерского сельского поселения Егорлыкского района</a:t>
            </a:r>
            <a:r>
              <a:rPr lang="en-US" altLang="ru-RU" sz="1800" dirty="0">
                <a:solidFill>
                  <a:srgbClr val="C00000"/>
                </a:solidFill>
              </a:rPr>
              <a:t/>
            </a:r>
            <a:br>
              <a:rPr lang="en-US" altLang="ru-RU" sz="1800" dirty="0">
                <a:solidFill>
                  <a:srgbClr val="C00000"/>
                </a:solidFill>
              </a:rPr>
            </a:br>
            <a:r>
              <a:rPr lang="en-US" altLang="ru-RU" sz="1700" b="1" dirty="0">
                <a:solidFill>
                  <a:srgbClr val="C00000"/>
                </a:solidFill>
              </a:rPr>
              <a:t>							</a:t>
            </a:r>
            <a:r>
              <a:rPr lang="ru-RU" altLang="ru-RU" sz="1100" b="1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12688"/>
              </p:ext>
            </p:extLst>
          </p:nvPr>
        </p:nvGraphicFramePr>
        <p:xfrm>
          <a:off x="246063" y="1443038"/>
          <a:ext cx="8702675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hart" r:id="rId4" imgW="8210390" imgH="4686343" progId="MSGraph.Chart.8">
                  <p:embed followColorScheme="full"/>
                </p:oleObj>
              </mc:Choice>
              <mc:Fallback>
                <p:oleObj name="Chart" r:id="rId4" imgW="8210390" imgH="4686343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443038"/>
                        <a:ext cx="8702675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618538" cy="1008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1"/>
                </a:solidFill>
              </a:rPr>
              <a:t>Динамика поступлений единого сельскохозяйственного налога в бюджет Кавалерского сельского поселения Егорлыкского района</a:t>
            </a:r>
            <a:r>
              <a:rPr lang="en-US" altLang="ru-RU" sz="2000" b="1" dirty="0">
                <a:solidFill>
                  <a:schemeClr val="bg1"/>
                </a:solidFill>
              </a:rPr>
              <a:t/>
            </a:r>
            <a:br>
              <a:rPr lang="en-US" altLang="ru-RU" sz="2000" b="1" dirty="0">
                <a:solidFill>
                  <a:schemeClr val="bg1"/>
                </a:solidFill>
              </a:rPr>
            </a:br>
            <a:r>
              <a:rPr lang="en-US" altLang="ru-RU" sz="1700" b="1" dirty="0">
                <a:solidFill>
                  <a:srgbClr val="C00000"/>
                </a:solidFill>
              </a:rPr>
              <a:t>							</a:t>
            </a:r>
            <a:r>
              <a:rPr lang="ru-RU" altLang="ru-RU" sz="1100" b="1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133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610710"/>
              </p:ext>
            </p:extLst>
          </p:nvPr>
        </p:nvGraphicFramePr>
        <p:xfrm>
          <a:off x="173038" y="1443038"/>
          <a:ext cx="8702675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art" r:id="rId4" imgW="8210390" imgH="4686343" progId="MSGraph.Chart.8">
                  <p:embed followColorScheme="full"/>
                </p:oleObj>
              </mc:Choice>
              <mc:Fallback>
                <p:oleObj name="Chart" r:id="rId4" imgW="8210390" imgH="4686343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1443038"/>
                        <a:ext cx="8702675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074220"/>
              </p:ext>
            </p:extLst>
          </p:nvPr>
        </p:nvGraphicFramePr>
        <p:xfrm>
          <a:off x="411163" y="1125538"/>
          <a:ext cx="8674100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Worksheet" r:id="rId3" imgW="9401031" imgH="5877025" progId="Excel.Sheet.8">
                  <p:embed/>
                </p:oleObj>
              </mc:Choice>
              <mc:Fallback>
                <p:oleObj name="Worksheet" r:id="rId3" imgW="9401031" imgH="5877025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125538"/>
                        <a:ext cx="8674100" cy="5416550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accent1">
                            <a:alpha val="86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85225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/>
                </a:solidFill>
              </a:rPr>
              <a:t>СТРУКТУРА СОБСТВЕННЫХ  ДОХОДОВ БЮДЖЕТА КАВАЛЕРСКОГО СЕЛЬСКОГО ПОСЕЛЕНИЯ ЕГОРЛЫКСКОГО РАЙОНА В 2026 ГОДУ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1890</TotalTime>
  <Words>431</Words>
  <Application>Microsoft Office PowerPoint</Application>
  <PresentationFormat>Произвольный</PresentationFormat>
  <Paragraphs>97</Paragraphs>
  <Slides>18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Century Gothic</vt:lpstr>
      <vt:lpstr>Consolas</vt:lpstr>
      <vt:lpstr>Franklin Gothic Demi</vt:lpstr>
      <vt:lpstr>Times New Roman</vt:lpstr>
      <vt:lpstr>Wingdings 2</vt:lpstr>
      <vt:lpstr>Wingdings 3</vt:lpstr>
      <vt:lpstr>Ион</vt:lpstr>
      <vt:lpstr>Диаграмма</vt:lpstr>
      <vt:lpstr>Chart</vt:lpstr>
      <vt:lpstr>Worksheet</vt:lpstr>
      <vt:lpstr>Презентация PowerPoint</vt:lpstr>
      <vt:lpstr>Основные параметры бюджета Кавалерского сельского поселения Егорлыкского района на 2026 год и на плановый период 2027 и 2028 годов (тыс. рублей)</vt:lpstr>
      <vt:lpstr>Что такое бюджет?</vt:lpstr>
      <vt:lpstr>Презентация PowerPoint</vt:lpstr>
      <vt:lpstr>Презентация PowerPoint</vt:lpstr>
      <vt:lpstr>Динамика доходов   бюджета Кавалерского сельского поселения Егорлыкского района          (тыс. рублей)</vt:lpstr>
      <vt:lpstr>Динамика поступлений налога на доходы физических лиц бюджета Кавалерского сельского поселения Егорлыкского района        (тыс. рублей)</vt:lpstr>
      <vt:lpstr>Динамика поступлений единого сельскохозяйственного налога в бюджет Кавалерского сельского поселения Егорлыкского района        (тыс. рублей)</vt:lpstr>
      <vt:lpstr>СТРУКТУРА СОБСТВЕННЫХ  ДОХОДОВ БЮДЖЕТА КАВАЛЕРСКОГО СЕЛЬСКОГО ПОСЕЛЕНИЯ ЕГОРЛЫКСКОГО РАЙОНА В 2026 ГОДУ</vt:lpstr>
      <vt:lpstr>СТРУКТУРА РАСХОДОВ БЮДЖЕТА КАВАЛЕРСКОГО СЕЛЬСКОГО ПОСЕЛЕНИЯ ЕГОРЛЫКСКОГО РАЙОНА В 2026 ГОДУ</vt:lpstr>
      <vt:lpstr>Динамика поступлений собственных доходов в бюджет Кавалерского сельского поселения Егорлыкского района       (тыс. рублей)</vt:lpstr>
      <vt:lpstr>Безвозмездные поступления  от других бюджетов бюджетной системы Российской Федерации          (тыс.рублей) </vt:lpstr>
      <vt:lpstr>Динамика расходов бюджета Кавалерского сельского поселения Егорлыкского района на культуру        (тыс. рублей)</vt:lpstr>
      <vt:lpstr>Расходы бюджета Кавалерского сельского поселения Егорлыкского района  на общегосударственные вопросы        (тыс. рублей) </vt:lpstr>
      <vt:lpstr>Расходы бюджета Кавалерского сельского поселения Егорлыкского района на  жилищно – коммунальное хозяйство </vt:lpstr>
      <vt:lpstr>  Иные межбюджетные трансферты, перечисляемые из бюджета Кавалерского сельского поселения Егорлыкского района бюджету муниципального района                                                                    (тыс. рублей) </vt:lpstr>
      <vt:lpstr>Расходы бюджета сельского поселения, направленные на реализацию  муниципальных программ  Кавалерского сельского поселения в 2026 году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Кавалерского сельского поселения Егорлыкского района</dc:title>
  <dc:creator>User</dc:creator>
  <cp:lastModifiedBy>Admin</cp:lastModifiedBy>
  <cp:revision>408</cp:revision>
  <dcterms:created xsi:type="dcterms:W3CDTF">2012-10-21T15:40:11Z</dcterms:created>
  <dcterms:modified xsi:type="dcterms:W3CDTF">2026-01-14T07:47:58Z</dcterms:modified>
</cp:coreProperties>
</file>