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0"/>
  </p:notesMasterIdLst>
  <p:sldIdLst>
    <p:sldId id="271" r:id="rId2"/>
    <p:sldId id="257" r:id="rId3"/>
    <p:sldId id="297" r:id="rId4"/>
    <p:sldId id="295" r:id="rId5"/>
    <p:sldId id="298" r:id="rId6"/>
    <p:sldId id="258" r:id="rId7"/>
    <p:sldId id="260" r:id="rId8"/>
    <p:sldId id="293" r:id="rId9"/>
    <p:sldId id="284" r:id="rId10"/>
    <p:sldId id="299" r:id="rId11"/>
    <p:sldId id="261" r:id="rId12"/>
    <p:sldId id="262" r:id="rId13"/>
    <p:sldId id="267" r:id="rId14"/>
    <p:sldId id="269" r:id="rId15"/>
    <p:sldId id="281" r:id="rId16"/>
    <p:sldId id="272" r:id="rId17"/>
    <p:sldId id="292" r:id="rId18"/>
    <p:sldId id="291" r:id="rId19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6" d="100"/>
          <a:sy n="116" d="100"/>
        </p:scale>
        <p:origin x="2028" y="10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3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ПРОЕКТ БЮДЖЕТА КАВАЛЕРСКОГО СЕЛЬСКОГО ПОСЕЛЕНИЯ ЕГОРЛЫКСКОГО РАЙОНА НА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2026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 И  НА ПЛАНОВЫЙ ПЕРИОД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2027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– </a:t>
            </a:r>
            <a:r>
              <a:rPr lang="ru-RU" altLang="ru-RU" sz="4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2028 </a:t>
            </a: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93184"/>
              </p:ext>
            </p:extLst>
          </p:nvPr>
        </p:nvGraphicFramePr>
        <p:xfrm>
          <a:off x="392113" y="1127125"/>
          <a:ext cx="87280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Лист" r:id="rId3" imgW="9458435" imgH="5895990" progId="Excel.Sheet.8">
                  <p:embed/>
                </p:oleObj>
              </mc:Choice>
              <mc:Fallback>
                <p:oleObj name="Лист" r:id="rId3" imgW="9458435" imgH="58959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127125"/>
                        <a:ext cx="8728075" cy="5434013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РАСХОДОВ БЮДЖЕТА </a:t>
            </a:r>
            <a:r>
              <a:rPr lang="ru-RU" altLang="ru-RU" sz="2000" b="1" dirty="0">
                <a:solidFill>
                  <a:schemeClr val="bg2"/>
                </a:solidFill>
              </a:rPr>
              <a:t>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2026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6677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3" name="Диаграмма" r:id="rId3" imgW="8220145" imgH="4876740" progId="MSGraph.Chart.8">
                  <p:embed followColorScheme="full"/>
                </p:oleObj>
              </mc:Choice>
              <mc:Fallback>
                <p:oleObj name="Диаграмма" r:id="rId3" imgW="8220145" imgH="487674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r>
              <a:rPr lang="ru-RU" sz="2100" b="1" i="1" dirty="0">
                <a:solidFill>
                  <a:srgbClr val="00B0F0"/>
                </a:solidFill>
              </a:rPr>
              <a:t/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r>
              <a:rPr lang="ru-RU" sz="900" dirty="0"/>
              <a:t/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35599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7" name="Диаграмма" r:id="rId4" imgW="8848745" imgH="5152950" progId="MSGraph.Chart.8">
                  <p:embed followColorScheme="full"/>
                </p:oleObj>
              </mc:Choice>
              <mc:Fallback>
                <p:oleObj name="Диаграмма" r:id="rId4" imgW="8848745" imgH="515295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 dirty="0">
                <a:solidFill>
                  <a:schemeClr val="accent2"/>
                </a:solidFill>
              </a:rPr>
              <a:t/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617114"/>
              </p:ext>
            </p:extLst>
          </p:nvPr>
        </p:nvGraphicFramePr>
        <p:xfrm>
          <a:off x="180000" y="1584000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5" name="Диаграмма" r:id="rId4" imgW="8953556" imgH="5305500" progId="MSGraph.Chart.8">
                  <p:embed followColorScheme="full"/>
                </p:oleObj>
              </mc:Choice>
              <mc:Fallback>
                <p:oleObj name="Диаграмма" r:id="rId4" imgW="8953556" imgH="5305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00" y="1584000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r>
              <a:rPr lang="en-US" altLang="ru-RU" sz="2400" b="1" dirty="0">
                <a:solidFill>
                  <a:schemeClr val="bg2"/>
                </a:solidFill>
              </a:rPr>
              <a:t/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r>
              <a:rPr lang="ru-RU" altLang="ru-RU" sz="2400" dirty="0">
                <a:solidFill>
                  <a:schemeClr val="bg2"/>
                </a:solidFill>
              </a:rPr>
              <a:t/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43094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9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Расходы бюджета Кавалерского сельского поселения Егорлыкского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района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на</a:t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жилищно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– коммунальное хозяйство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26451"/>
              </p:ext>
            </p:extLst>
          </p:nvPr>
        </p:nvGraphicFramePr>
        <p:xfrm>
          <a:off x="397669" y="1844675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3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9" y="1844675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7319" y="332656"/>
            <a:ext cx="7704856" cy="1224136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1800" b="1" dirty="0" err="1">
                <a:solidFill>
                  <a:schemeClr val="bg1"/>
                </a:solidFill>
              </a:rPr>
              <a:t>Егорлыкского</a:t>
            </a:r>
            <a:r>
              <a:rPr lang="ru-RU" sz="1800" b="1" dirty="0">
                <a:solidFill>
                  <a:schemeClr val="bg1"/>
                </a:solidFill>
              </a:rPr>
              <a:t> района бюджету муниципального района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sz="1000" dirty="0">
                <a:solidFill>
                  <a:srgbClr val="002060"/>
                </a:solidFill>
              </a:rPr>
              <a:t/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027092600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7" name="Диаграмма" r:id="rId3" imgW="8001068" imgH="4267080" progId="MSGraph.Chart.8">
                  <p:embed followColorScheme="full"/>
                </p:oleObj>
              </mc:Choice>
              <mc:Fallback>
                <p:oleObj name="Диаграмма" r:id="rId3" imgW="8001068" imgH="4267080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</a:t>
            </a:r>
            <a:r>
              <a:rPr lang="ru-RU" sz="21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2026 </a:t>
            </a: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44707564"/>
              </p:ext>
            </p:extLst>
          </p:nvPr>
        </p:nvGraphicFramePr>
        <p:xfrm>
          <a:off x="-11906" y="1327151"/>
          <a:ext cx="9252520" cy="505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245,0тыс.рублей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17,2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3839,0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1324,8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6267" y="4500563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6965,2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-204,1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проекта 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2026 </a:t>
            </a:r>
            <a:r>
              <a:rPr lang="ru-RU" altLang="ru-RU" sz="1800" b="1" dirty="0">
                <a:solidFill>
                  <a:schemeClr val="bg2"/>
                </a:solidFill>
              </a:rPr>
              <a:t>год и на плановый период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2027 </a:t>
            </a:r>
            <a:r>
              <a:rPr lang="ru-RU" altLang="ru-RU" sz="1800" b="1" dirty="0">
                <a:solidFill>
                  <a:schemeClr val="bg2"/>
                </a:solidFill>
              </a:rPr>
              <a:t>и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2028 </a:t>
            </a:r>
            <a:r>
              <a:rPr lang="ru-RU" altLang="ru-RU" sz="1800" b="1" dirty="0">
                <a:solidFill>
                  <a:schemeClr val="bg2"/>
                </a:solidFill>
              </a:rPr>
              <a:t>годов</a:t>
            </a:r>
            <a:r>
              <a:rPr lang="en-US" altLang="ru-RU" sz="1800" b="1" dirty="0">
                <a:solidFill>
                  <a:srgbClr val="17375E"/>
                </a:solidFill>
              </a:rPr>
              <a:t/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1015731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/>
                <a:gridCol w="1849830"/>
                <a:gridCol w="1669839"/>
                <a:gridCol w="1672863"/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13384,9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12259,5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12455,0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9570,4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9755,7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9932,3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3814,5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2503,8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2522,7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13384,9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12259,5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12455,0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 smtClean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2026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2027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2028 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</a:t>
            </a:r>
            <a:r>
              <a:rPr lang="ru-RU" altLang="ru-R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2026-2028 </a:t>
            </a: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</a:t>
            </a:r>
            <a:r>
              <a:rPr lang="ru-RU" altLang="ru-RU" sz="1800" dirty="0" smtClean="0">
                <a:solidFill>
                  <a:srgbClr val="FFFF00"/>
                </a:solidFill>
                <a:latin typeface="Arial" panose="020B0604020202020204" pitchFamily="34" charset="0"/>
              </a:rPr>
              <a:t>сельского поселения</a:t>
            </a:r>
            <a:endParaRPr lang="ru-RU" altLang="ru-RU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r>
              <a:rPr lang="ru-RU" sz="2700" dirty="0">
                <a:solidFill>
                  <a:srgbClr val="17375E"/>
                </a:solidFill>
              </a:rPr>
              <a:t/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10341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" name="Диаграмма" r:id="rId3" imgW="8839290" imgH="4800600" progId="MSGraph.Chart.8">
                  <p:embed followColorScheme="full"/>
                </p:oleObj>
              </mc:Choice>
              <mc:Fallback>
                <p:oleObj name="Диаграмма" r:id="rId3" imgW="8839290" imgH="48006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r>
              <a:rPr lang="en-US" altLang="ru-RU" sz="1800" dirty="0">
                <a:solidFill>
                  <a:srgbClr val="C00000"/>
                </a:solidFill>
              </a:rPr>
              <a:t/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60726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Диаграмма" r:id="rId4" imgW="8267689" imgH="4743360" progId="MSGraph.Chart.8">
                  <p:embed followColorScheme="full"/>
                </p:oleObj>
              </mc:Choice>
              <mc:Fallback>
                <p:oleObj name="Диаграмма" r:id="rId4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r>
              <a:rPr lang="en-US" altLang="ru-RU" sz="2000" b="1" dirty="0">
                <a:solidFill>
                  <a:schemeClr val="bg1"/>
                </a:solidFill>
              </a:rPr>
              <a:t/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739005"/>
              </p:ext>
            </p:extLst>
          </p:nvPr>
        </p:nvGraphicFramePr>
        <p:xfrm>
          <a:off x="143223" y="1412776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Диаграмма" r:id="rId4" imgW="8267689" imgH="4743360" progId="MSGraph.Chart.8">
                  <p:embed followColorScheme="full"/>
                </p:oleObj>
              </mc:Choice>
              <mc:Fallback>
                <p:oleObj name="Диаграмма" r:id="rId4" imgW="8267689" imgH="474336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23" y="1412776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76073"/>
              </p:ext>
            </p:extLst>
          </p:nvPr>
        </p:nvGraphicFramePr>
        <p:xfrm>
          <a:off x="358775" y="1125538"/>
          <a:ext cx="8778875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9" name="Лист" r:id="rId3" imgW="9515433" imgH="5876820" progId="Excel.Sheet.8">
                  <p:embed/>
                </p:oleObj>
              </mc:Choice>
              <mc:Fallback>
                <p:oleObj name="Лист" r:id="rId3" imgW="9515433" imgH="5876820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125538"/>
                        <a:ext cx="8778875" cy="5416550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2026 </a:t>
            </a:r>
            <a:r>
              <a:rPr lang="ru-RU" altLang="ru-RU" sz="2000" b="1" dirty="0">
                <a:solidFill>
                  <a:schemeClr val="bg2"/>
                </a:solidFill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1842</TotalTime>
  <Words>441</Words>
  <Application>Microsoft Office PowerPoint</Application>
  <PresentationFormat>Произвольный</PresentationFormat>
  <Paragraphs>100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Диаграмма</vt:lpstr>
      <vt:lpstr>Диаграмма Microsoft Graph</vt:lpstr>
      <vt:lpstr>Лист Microsoft Excel 97-2003</vt:lpstr>
      <vt:lpstr>Презентация PowerPoint</vt:lpstr>
      <vt:lpstr>Основные параметры проекта  бюджета Кавалерского сельского поселения Егорлыкского района на 2026 год и на плановый период 2027 и 2028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2026 ГОДУ</vt:lpstr>
      <vt:lpstr>СТРУКТУРА РАСХОДОВ БЮДЖЕТА КАВАЛЕРСКОГО СЕЛЬСКОГО ПОСЕЛЕНИЯ ЕГОРЛЫКСКОГО РАЙОНА В 2026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2026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392</cp:revision>
  <dcterms:created xsi:type="dcterms:W3CDTF">2012-10-21T15:40:11Z</dcterms:created>
  <dcterms:modified xsi:type="dcterms:W3CDTF">2025-11-25T09:53:44Z</dcterms:modified>
</cp:coreProperties>
</file>